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4"/>
  </p:notesMasterIdLst>
  <p:sldIdLst>
    <p:sldId id="256" r:id="rId5"/>
    <p:sldId id="270" r:id="rId6"/>
    <p:sldId id="257" r:id="rId7"/>
    <p:sldId id="272" r:id="rId8"/>
    <p:sldId id="258" r:id="rId9"/>
    <p:sldId id="277" r:id="rId10"/>
    <p:sldId id="280" r:id="rId11"/>
    <p:sldId id="283" r:id="rId12"/>
    <p:sldId id="273" r:id="rId13"/>
    <p:sldId id="281" r:id="rId14"/>
    <p:sldId id="282" r:id="rId15"/>
    <p:sldId id="264" r:id="rId16"/>
    <p:sldId id="269" r:id="rId17"/>
    <p:sldId id="268" r:id="rId18"/>
    <p:sldId id="284" r:id="rId19"/>
    <p:sldId id="291" r:id="rId20"/>
    <p:sldId id="288" r:id="rId21"/>
    <p:sldId id="271" r:id="rId22"/>
    <p:sldId id="278" r:id="rId23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6247" autoAdjust="0"/>
  </p:normalViewPr>
  <p:slideViewPr>
    <p:cSldViewPr snapToGrid="0">
      <p:cViewPr varScale="1">
        <p:scale>
          <a:sx n="146" d="100"/>
          <a:sy n="146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14/12/2024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2.glb"/><Relationship Id="rId5" Type="http://schemas.openxmlformats.org/officeDocument/2006/relationships/image" Target="../media/image4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816" y="3818171"/>
            <a:ext cx="652933" cy="3647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A6C72E2-CFDD-29E4-94B4-73CA6B40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94" y="776397"/>
            <a:ext cx="6947535" cy="359070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4598713-EDA3-E878-AB35-5FD90AF1C2D4}"/>
              </a:ext>
            </a:extLst>
          </p:cNvPr>
          <p:cNvSpPr/>
          <p:nvPr/>
        </p:nvSpPr>
        <p:spPr>
          <a:xfrm>
            <a:off x="7757920" y="471213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8DB6DD2-BCFE-87F8-680B-B4EDDF6B73F8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CA04AB2D-485B-E60B-614F-FCBB1D191113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06473561-0DB6-D157-56C3-00B87A0464AD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8AE1C88-5A46-51E6-7C73-C682D0323749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38D8402-110E-2737-6F9F-781EACB9F39A}"/>
              </a:ext>
            </a:extLst>
          </p:cNvPr>
          <p:cNvSpPr/>
          <p:nvPr/>
        </p:nvSpPr>
        <p:spPr>
          <a:xfrm>
            <a:off x="7757921" y="4711888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481E5E44-2C08-4B25-3787-E11C7FC80885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A891307-AD92-5550-2841-6DB56E68FC09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76138E4-8595-E28D-36FB-A9C38A7A0C60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BF10FC72-CD8A-11C4-57BE-16A4C0E755D1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DED2185-9BAA-137A-0355-024A7512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56" y="796729"/>
            <a:ext cx="6348688" cy="35468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50B736-C4A4-6CD0-DE38-4E84F529675C}"/>
              </a:ext>
            </a:extLst>
          </p:cNvPr>
          <p:cNvSpPr txBox="1"/>
          <p:nvPr/>
        </p:nvSpPr>
        <p:spPr>
          <a:xfrm>
            <a:off x="1613263" y="4643846"/>
            <a:ext cx="603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GRAFICI IN ARANCIONE COME SLIDE PRECEDENTE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88CA012-F14E-799C-542A-E9C7EFA2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96" y="803367"/>
            <a:ext cx="6268564" cy="4163606"/>
          </a:xfrm>
          <a:prstGeom prst="rect">
            <a:avLst/>
          </a:prstGeom>
        </p:spPr>
      </p:pic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La stagionalità del turismo è </a:t>
            </a:r>
            <a:br>
              <a:rPr sz="1800"/>
            </a:br>
            <a:r>
              <a:rPr lang="it-IT" sz="1800" b="1" u="none" strike="noStrike">
                <a:solidFill>
                  <a:srgbClr val="000000"/>
                </a:solidFill>
                <a:uFillTx/>
                <a:latin typeface="Arial"/>
              </a:rPr>
              <a:t>cambiata con la pandemia? </a:t>
            </a:r>
            <a:endParaRPr lang="it-IT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380E8ADC-8F9C-7D10-0F94-194E64A6C62D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7D12CA3-9E65-19E6-02B1-EAA4DE10DC52}"/>
              </a:ext>
            </a:extLst>
          </p:cNvPr>
          <p:cNvSpPr/>
          <p:nvPr/>
        </p:nvSpPr>
        <p:spPr>
          <a:xfrm>
            <a:off x="7757922" y="5065380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0288322B-73A3-E408-4F69-BB538ABE28DA}"/>
              </a:ext>
            </a:extLst>
          </p:cNvPr>
          <p:cNvSpPr/>
          <p:nvPr/>
        </p:nvSpPr>
        <p:spPr>
          <a:xfrm>
            <a:off x="7757925" y="5201888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5130025-BEBB-12ED-BDF5-891DEE8FEA38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STAGIONALITA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F9358C9C-762D-29C1-98ED-E72EBB86E26E}"/>
              </a:ext>
            </a:extLst>
          </p:cNvPr>
          <p:cNvSpPr/>
          <p:nvPr/>
        </p:nvSpPr>
        <p:spPr>
          <a:xfrm>
            <a:off x="7757920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730994C-65D0-5BB9-1B1E-72E37AB2E99B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9EF4A8D-BE0F-CDB0-5952-EB6A7DA598C4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OVERNIGHTS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391" y="1052108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3D75229C-8F29-856F-92E5-F2CEEB387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092913" y="2089075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919D9263-B7A2-5F46-463E-2B7770F97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705777" y="2051054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A5F1728F-97DC-8FB0-8800-F86E0E637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111612" y="816540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4A799F7E-08CB-7C3C-437B-C76348656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771317" y="849000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8CC2B0FA-E8D6-9B3E-D46D-7FCC4C3A5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698963" y="3385390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8733FF6D-1839-181D-F75B-C602BA359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079287" y="3379824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23AA2B-4337-5FE5-968C-B6384AC44AF0}"/>
              </a:ext>
            </a:extLst>
          </p:cNvPr>
          <p:cNvSpPr txBox="1"/>
          <p:nvPr/>
        </p:nvSpPr>
        <p:spPr>
          <a:xfrm>
            <a:off x="2111612" y="219926"/>
            <a:ext cx="5874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I turisti stranieri sono tornati </a:t>
            </a:r>
          </a:p>
          <a:p>
            <a:pPr algn="ctr"/>
            <a:r>
              <a:rPr lang="it-IT" b="1" dirty="0"/>
              <a:t>ai livelli </a:t>
            </a:r>
            <a:r>
              <a:rPr lang="it-IT" b="1" dirty="0" err="1"/>
              <a:t>pre</a:t>
            </a:r>
            <a:r>
              <a:rPr lang="it-IT" b="1" dirty="0"/>
              <a:t>-COVID?</a:t>
            </a: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3" y="1233059"/>
            <a:ext cx="5292351" cy="3287484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84804EAD-12BD-091F-9E67-FE678340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82875" y="3386597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AB8F9DE-7E97-5F2E-AB1D-64C24BA2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603458" y="2244844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F0C17978-60F2-F97B-C0BF-708487C711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6136697" y="2244844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143D3568-9A14-87DC-60CD-599CACA6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6057282" y="1019493"/>
            <a:ext cx="2861437" cy="1246875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84FB98A-7E97-5463-CC2C-CA33AF7D39A4}"/>
              </a:ext>
            </a:extLst>
          </p:cNvPr>
          <p:cNvSpPr/>
          <p:nvPr/>
        </p:nvSpPr>
        <p:spPr>
          <a:xfrm>
            <a:off x="7754823" y="4708615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82CDC38-2A22-7C92-D8CE-22BCCA074A09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E9CC60A-3415-1F3A-B583-027F5EADF4FB}"/>
              </a:ext>
            </a:extLst>
          </p:cNvPr>
          <p:cNvSpPr/>
          <p:nvPr/>
        </p:nvSpPr>
        <p:spPr>
          <a:xfrm>
            <a:off x="7527006" y="4843068"/>
            <a:ext cx="1477526" cy="205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OVERNIGHTS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73BB6-6993-1DE3-8B38-874E8D9B74FE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Le strutture non alberghiere hanno mostrato una crescita rispetto agli hotel tradizionali?</a:t>
            </a: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92E1008-6108-FC8F-44B9-0102F477D67E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ADED890-4C9C-7D31-9389-5CAC8E92F2B5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CONCLUSIONE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42A8BCD-F6E9-D720-B156-24FCD065167C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REGIONI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C15F75-345E-D2E6-1FE8-4B5B1C450FB7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Quali regioni hanno mostrato una maggiore </a:t>
            </a:r>
            <a:r>
              <a:rPr lang="it-IT" b="1" u="sng" dirty="0">
                <a:solidFill>
                  <a:srgbClr val="FF0000"/>
                </a:solidFill>
              </a:rPr>
              <a:t>resilienza</a:t>
            </a:r>
            <a:r>
              <a:rPr lang="it-IT" b="1" dirty="0"/>
              <a:t> nel mantenere pernottamenti?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EC23DB-6277-7E26-A7CC-8888FB0B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07" y="1627004"/>
            <a:ext cx="8353425" cy="261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9A1EBA2-36E1-7B12-98F6-81D1CCCC63BE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65AC5F9-6B31-8834-3C47-B5A6B51754CF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CONCLUSIONE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2B825DF-7459-8C87-C417-BD8DB152B54E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REGIONI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6D201E-EC91-2764-E368-185D9AB177D6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Quali regioni hanno mostrato una maggiore </a:t>
            </a:r>
            <a:r>
              <a:rPr lang="it-IT" b="1" u="sng" dirty="0">
                <a:solidFill>
                  <a:srgbClr val="FF0000"/>
                </a:solidFill>
              </a:rPr>
              <a:t>resilienza</a:t>
            </a:r>
            <a:r>
              <a:rPr lang="it-IT" b="1" dirty="0"/>
              <a:t> nel mantenere pernottamenti?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E19B5C-6DA4-D21D-C77A-E02948DA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14" y="1733550"/>
            <a:ext cx="8437032" cy="2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30" y="300433"/>
            <a:ext cx="7386636" cy="4281168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89D3F15-13C6-FC45-583A-D8FC52D66B58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2D84E76-D19B-B03D-7199-63176140A685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CONCLUSIONE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22018D3-0864-51E2-97F7-97DAA7FFCF57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REGIONI</a:t>
            </a:r>
          </a:p>
        </p:txBody>
      </p:sp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77149F-A9DD-33AA-0C9E-4120C9517683}"/>
              </a:ext>
            </a:extLst>
          </p:cNvPr>
          <p:cNvSpPr txBox="1"/>
          <p:nvPr/>
        </p:nvSpPr>
        <p:spPr>
          <a:xfrm>
            <a:off x="950696" y="2302867"/>
            <a:ext cx="404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DI ARRIVI PER REGIONE NEL CORSO DEGLI ANNI</a:t>
            </a:r>
          </a:p>
        </p:txBody>
      </p:sp>
      <p:pic>
        <p:nvPicPr>
          <p:cNvPr id="30" name="italiaANIMATA">
            <a:hlinkClick r:id="" action="ppaction://media"/>
            <a:extLst>
              <a:ext uri="{FF2B5EF4-FFF2-40B4-BE49-F238E27FC236}">
                <a16:creationId xmlns:a16="http://schemas.microsoft.com/office/drawing/2014/main" id="{DD71EC1B-89F5-C06D-5C90-ACFA1F4891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778" t="26998" r="8761" b="26377"/>
          <a:stretch/>
        </p:blipFill>
        <p:spPr>
          <a:xfrm>
            <a:off x="5103906" y="297606"/>
            <a:ext cx="3669711" cy="4347039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1823D23-46BA-E0C8-1F48-68F0CE69CBFF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1A8802C-8AE2-AC25-6321-85776968EBD2}"/>
              </a:ext>
            </a:extLst>
          </p:cNvPr>
          <p:cNvSpPr/>
          <p:nvPr/>
        </p:nvSpPr>
        <p:spPr>
          <a:xfrm>
            <a:off x="7757921" y="505938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CONCLUSIONE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217CCE0-E493-CE70-B5F4-9474A662623E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REGIONI</a:t>
            </a: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C3F2D-7B96-BA6E-9AD0-5EC928D5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222" y="296639"/>
            <a:ext cx="4839789" cy="857880"/>
          </a:xfrm>
        </p:spPr>
        <p:txBody>
          <a:bodyPr/>
          <a:lstStyle/>
          <a:p>
            <a:r>
              <a:rPr lang="it-IT" dirty="0"/>
              <a:t>Qua ci pensa giulio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F7CEECA-090A-9AC2-9E2F-11E45078B559}"/>
              </a:ext>
            </a:extLst>
          </p:cNvPr>
          <p:cNvSpPr/>
          <p:nvPr/>
        </p:nvSpPr>
        <p:spPr>
          <a:xfrm>
            <a:off x="7757922" y="471972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4F27DCC-D831-7ECE-95A1-6667BCCA626D}"/>
              </a:ext>
            </a:extLst>
          </p:cNvPr>
          <p:cNvSpPr/>
          <p:nvPr/>
        </p:nvSpPr>
        <p:spPr>
          <a:xfrm>
            <a:off x="7527006" y="4854180"/>
            <a:ext cx="1477526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COCLUSIONE</a:t>
            </a: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Post-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614460" y="263664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822960" y="266472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7476120" y="432612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Cerato Davide</a:t>
            </a:r>
          </a:p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503791"/>
                  </p:ext>
                </p:extLst>
              </p:nvPr>
            </p:nvGraphicFramePr>
            <p:xfrm>
              <a:off x="9578220" y="-318685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220" y="-318685"/>
                <a:ext cx="3188525" cy="1094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2518188"/>
                  </p:ext>
                </p:extLst>
              </p:nvPr>
            </p:nvGraphicFramePr>
            <p:xfrm>
              <a:off x="10458254" y="3297936"/>
              <a:ext cx="2222445" cy="14436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2445" cy="1443639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91704" ay="4509730" az="17417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8254" y="3297936"/>
                <a:ext cx="2222445" cy="144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775504"/>
                  </p:ext>
                </p:extLst>
              </p:nvPr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236160"/>
                  </p:ext>
                </p:extLst>
              </p:nvPr>
            </p:nvGraphicFramePr>
            <p:xfrm>
              <a:off x="873043" y="4034800"/>
              <a:ext cx="1559420" cy="6656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9420" cy="665606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1833" ay="3079958" az="10602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Barca a remi">
                <a:extLst>
                  <a:ext uri="{FF2B5EF4-FFF2-40B4-BE49-F238E27FC236}">
                    <a16:creationId xmlns:a16="http://schemas.microsoft.com/office/drawing/2014/main" id="{72A11517-782E-2E58-ED26-5A70AB264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043" y="4034800"/>
                <a:ext cx="1559420" cy="66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637534"/>
                  </p:ext>
                </p:extLst>
              </p:nvPr>
            </p:nvGraphicFramePr>
            <p:xfrm>
              <a:off x="5971762" y="3248506"/>
              <a:ext cx="2017558" cy="16672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17558" cy="1667242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54875" ay="-3318371" az="-19394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A82CF96B-7156-0F19-37F4-2A1CF12E7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762" y="3248506"/>
                <a:ext cx="2017558" cy="16672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40000" y="779400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299189" y="174269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360000" y="266940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"all inclusive" e democratizzando i viaggi.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8096034"/>
                  </p:ext>
                </p:extLst>
              </p:nvPr>
            </p:nvGraphicFramePr>
            <p:xfrm>
              <a:off x="5004722" y="1575719"/>
              <a:ext cx="3150080" cy="17982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0080" cy="179822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579" ay="-3056572" az="-2470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78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722" y="1575719"/>
                <a:ext cx="3150080" cy="179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3970216"/>
                  </p:ext>
                </p:extLst>
              </p:nvPr>
            </p:nvGraphicFramePr>
            <p:xfrm>
              <a:off x="6481293" y="3157801"/>
              <a:ext cx="1861534" cy="18805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1534" cy="1880530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48927" ay="2636008" az="13489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Treno a vapore">
                <a:extLst>
                  <a:ext uri="{FF2B5EF4-FFF2-40B4-BE49-F238E27FC236}">
                    <a16:creationId xmlns:a16="http://schemas.microsoft.com/office/drawing/2014/main" id="{6DE0B11A-7DFC-21F5-0C12-F8106083B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1293" y="3157801"/>
                <a:ext cx="1861534" cy="18805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Attraverso l'uso di visualizzazioni dei dati, come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 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 e </a:t>
            </a:r>
            <a:r>
              <a:rPr lang="it-IT" sz="1200" b="0" u="sng" strike="noStrike" dirty="0">
                <a:solidFill>
                  <a:srgbClr val="000000"/>
                </a:solidFill>
                <a:uFillTx/>
                <a:latin typeface="Arial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Arial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141" name="Figura a mano libera: forma 140"/>
          <p:cNvSpPr/>
          <p:nvPr/>
        </p:nvSpPr>
        <p:spPr>
          <a:xfrm>
            <a:off x="5656020" y="1587975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Figura a mano libera: forma 141"/>
          <p:cNvSpPr/>
          <p:nvPr/>
        </p:nvSpPr>
        <p:spPr>
          <a:xfrm>
            <a:off x="4891570" y="1277790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57940"/>
            <a:ext cx="2018145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STAGIONALITA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2026500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OVERNIGHTS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30451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75405" y="997328"/>
            <a:ext cx="2018144" cy="241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ITALIA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92A20E9B-94DD-90F4-0D20-212967E1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7560" y="-132972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" name="Google Shape;121;p16">
            <a:extLst>
              <a:ext uri="{FF2B5EF4-FFF2-40B4-BE49-F238E27FC236}">
                <a16:creationId xmlns:a16="http://schemas.microsoft.com/office/drawing/2014/main" id="{418C03B1-7191-B882-0048-096B65F4A9EF}"/>
              </a:ext>
            </a:extLst>
          </p:cNvPr>
          <p:cNvCxnSpPr/>
          <p:nvPr/>
        </p:nvCxnSpPr>
        <p:spPr>
          <a:xfrm>
            <a:off x="-7468371" y="83031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F9AA0546-74E5-F6F3-CFE1-FF9D03CA6776}"/>
              </a:ext>
            </a:extLst>
          </p:cNvPr>
          <p:cNvSpPr/>
          <p:nvPr/>
        </p:nvSpPr>
        <p:spPr>
          <a:xfrm>
            <a:off x="5760360" y="938158"/>
            <a:ext cx="719640" cy="359640"/>
          </a:xfrm>
          <a:custGeom>
            <a:avLst/>
            <a:gdLst>
              <a:gd name="textAreaLeft" fmla="*/ 133200 w 719640"/>
              <a:gd name="textAreaRight" fmla="*/ 605880 w 719640"/>
              <a:gd name="textAreaTop" fmla="*/ 106560 h 359640"/>
              <a:gd name="textAreaBottom" fmla="*/ 253440 h 359640"/>
            </a:gdLst>
            <a:ahLst/>
            <a:cxnLst/>
            <a:rect l="textAreaLeft" t="textAreaTop" r="textAreaRight" b="textAreaBottom"/>
            <a:pathLst>
              <a:path w="21600" h="21800">
                <a:moveTo>
                  <a:pt x="13200" y="0"/>
                </a:moveTo>
                <a:lnTo>
                  <a:pt x="21600" y="10800"/>
                </a:lnTo>
                <a:lnTo>
                  <a:pt x="13200" y="21800"/>
                </a:lnTo>
                <a:lnTo>
                  <a:pt x="13200" y="15200"/>
                </a:lnTo>
                <a:lnTo>
                  <a:pt x="4000" y="15200"/>
                </a:lnTo>
                <a:lnTo>
                  <a:pt x="4000" y="6400"/>
                </a:lnTo>
                <a:lnTo>
                  <a:pt x="13200" y="6400"/>
                </a:lnTo>
                <a:lnTo>
                  <a:pt x="13200" y="0"/>
                </a:lnTo>
                <a:moveTo>
                  <a:pt x="0" y="6400"/>
                </a:moveTo>
                <a:lnTo>
                  <a:pt x="0" y="15200"/>
                </a:lnTo>
                <a:lnTo>
                  <a:pt x="1000" y="15200"/>
                </a:lnTo>
                <a:lnTo>
                  <a:pt x="1000" y="6400"/>
                </a:lnTo>
                <a:lnTo>
                  <a:pt x="0" y="6400"/>
                </a:lnTo>
                <a:moveTo>
                  <a:pt x="2000" y="6400"/>
                </a:moveTo>
                <a:lnTo>
                  <a:pt x="2000" y="15200"/>
                </a:lnTo>
                <a:lnTo>
                  <a:pt x="3000" y="15200"/>
                </a:lnTo>
                <a:lnTo>
                  <a:pt x="3000" y="6400"/>
                </a:lnTo>
                <a:lnTo>
                  <a:pt x="2000" y="64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DF0891B9-9C5C-DD05-85C5-57EAD4A27700}"/>
              </a:ext>
            </a:extLst>
          </p:cNvPr>
          <p:cNvSpPr/>
          <p:nvPr/>
        </p:nvSpPr>
        <p:spPr>
          <a:xfrm>
            <a:off x="0" y="-2269"/>
            <a:ext cx="9144000" cy="5145769"/>
          </a:xfrm>
          <a:prstGeom prst="rect">
            <a:avLst/>
          </a:prstGeom>
          <a:solidFill>
            <a:srgbClr val="F8F8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490CF-1AD3-13F7-B1FE-BE8BE7993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16508" r="21048" b="18096"/>
          <a:stretch/>
        </p:blipFill>
        <p:spPr bwMode="auto">
          <a:xfrm>
            <a:off x="1073194" y="-2270"/>
            <a:ext cx="4526281" cy="51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/>
              <a:t>Dal 2000 rappresenta il </a:t>
            </a:r>
            <a:r>
              <a:rPr lang="it-IT" sz="2000" b="1" u="sng" dirty="0">
                <a:solidFill>
                  <a:srgbClr val="FF0000"/>
                </a:solidFill>
              </a:rPr>
              <a:t>6% </a:t>
            </a:r>
            <a:r>
              <a:rPr lang="it-IT" sz="1400" u="sng" dirty="0"/>
              <a:t>del PIL </a:t>
            </a:r>
            <a:r>
              <a:rPr lang="it-IT" sz="1400" dirty="0"/>
              <a:t>(Prodotto Interno Lordo)</a:t>
            </a:r>
          </a:p>
          <a:p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/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Arial" panose="020B0604020202020204" pitchFamily="34" charset="0"/>
              </a:rPr>
              <a:t>l 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Arial" panose="020B0604020202020204" pitchFamily="34" charset="0"/>
              </a:rPr>
              <a:t>Le previsioni indicano una crescita continua</a:t>
            </a:r>
            <a:endParaRPr lang="it-IT" sz="1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/>
              <a:t>L’</a:t>
            </a:r>
            <a:r>
              <a:rPr lang="it-IT" u="sng" spc="300" dirty="0">
                <a:solidFill>
                  <a:srgbClr val="FF0000"/>
                </a:solidFill>
              </a:rPr>
              <a:t>ITALIA</a:t>
            </a:r>
            <a:r>
              <a:rPr lang="it-IT" spc="300" dirty="0"/>
              <a:t>: UNA META TURISTICA DI ECCELLENZA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18BFF5D-9846-6B66-13C9-1E78C27A047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108A427-8D04-73ED-F165-BF4A81B5FE46}"/>
              </a:ext>
            </a:extLst>
          </p:cNvPr>
          <p:cNvSpPr/>
          <p:nvPr/>
        </p:nvSpPr>
        <p:spPr>
          <a:xfrm>
            <a:off x="7757922" y="4916427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923E27A-CAF5-9EAA-08BC-CE135A958296}"/>
              </a:ext>
            </a:extLst>
          </p:cNvPr>
          <p:cNvSpPr/>
          <p:nvPr/>
        </p:nvSpPr>
        <p:spPr>
          <a:xfrm>
            <a:off x="7757925" y="504948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43287BA-25FE-B9CD-75B4-504995CF02D8}"/>
              </a:ext>
            </a:extLst>
          </p:cNvPr>
          <p:cNvSpPr/>
          <p:nvPr/>
        </p:nvSpPr>
        <p:spPr>
          <a:xfrm>
            <a:off x="7757925" y="5183879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8B27BFA-C0C6-84F9-E530-1326B91ECADC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5FE98D7-982E-1AAD-F44D-5F690F61DF9E}"/>
              </a:ext>
            </a:extLst>
          </p:cNvPr>
          <p:cNvSpPr/>
          <p:nvPr/>
        </p:nvSpPr>
        <p:spPr>
          <a:xfrm>
            <a:off x="7651917" y="4709502"/>
            <a:ext cx="1219069" cy="184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ITALIA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BFEF1D9-9FE9-94B3-1E7E-7EEEAD822B26}"/>
              </a:ext>
            </a:extLst>
          </p:cNvPr>
          <p:cNvSpPr txBox="1"/>
          <p:nvPr/>
        </p:nvSpPr>
        <p:spPr>
          <a:xfrm>
            <a:off x="731279" y="4244310"/>
            <a:ext cx="261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CLOUD ITALIA CON I TITOLI DEI GIORNALI</a:t>
            </a: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5ABE66C-D5E7-26C5-2B19-BF830B72FDF6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4" descr="Le prime pagine di domenica 23 febbraio 2020 - Il Post">
            <a:extLst>
              <a:ext uri="{FF2B5EF4-FFF2-40B4-BE49-F238E27FC236}">
                <a16:creationId xmlns:a16="http://schemas.microsoft.com/office/drawing/2014/main" id="{5538D347-D5B2-D31C-F36C-7E52B5919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43073" r="5307" b="25275"/>
          <a:stretch/>
        </p:blipFill>
        <p:spPr bwMode="auto">
          <a:xfrm>
            <a:off x="1720091" y="364133"/>
            <a:ext cx="4126978" cy="91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e prime pagine di domenica 18 luglio 2021 - Il Post">
            <a:extLst>
              <a:ext uri="{FF2B5EF4-FFF2-40B4-BE49-F238E27FC236}">
                <a16:creationId xmlns:a16="http://schemas.microsoft.com/office/drawing/2014/main" id="{CE1B64C5-1040-6CBE-6993-64D43EC44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8" r="26726" b="12340"/>
          <a:stretch/>
        </p:blipFill>
        <p:spPr bwMode="auto">
          <a:xfrm>
            <a:off x="5278834" y="1304387"/>
            <a:ext cx="3640546" cy="7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765D68-598B-3938-DAE3-D956BD3DB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48" y="3729244"/>
            <a:ext cx="8036832" cy="10270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4078FB-3345-3C01-2671-503C29AA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093"/>
          <a:stretch/>
        </p:blipFill>
        <p:spPr>
          <a:xfrm>
            <a:off x="819170" y="1605220"/>
            <a:ext cx="4096960" cy="13082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1CDAF8-9C31-09CA-702B-6044D82B4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514" y="2583040"/>
            <a:ext cx="4594216" cy="914756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237557E-7DD0-073F-49D2-68D842E6F9C7}"/>
              </a:ext>
            </a:extLst>
          </p:cNvPr>
          <p:cNvSpPr/>
          <p:nvPr/>
        </p:nvSpPr>
        <p:spPr>
          <a:xfrm>
            <a:off x="7757922" y="4916427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C95F8C0-2497-C8EC-1504-DF623408326E}"/>
              </a:ext>
            </a:extLst>
          </p:cNvPr>
          <p:cNvSpPr/>
          <p:nvPr/>
        </p:nvSpPr>
        <p:spPr>
          <a:xfrm>
            <a:off x="7757925" y="5049482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8B4541F-52C5-EAA3-A6D7-1014EE6F7E2C}"/>
              </a:ext>
            </a:extLst>
          </p:cNvPr>
          <p:cNvSpPr/>
          <p:nvPr/>
        </p:nvSpPr>
        <p:spPr>
          <a:xfrm>
            <a:off x="7757925" y="5183879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85B243B-C6B4-B5C4-60EB-6E63111FDA92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02F2E57-9A5E-08FD-3A5C-C5A555E6E9BF}"/>
              </a:ext>
            </a:extLst>
          </p:cNvPr>
          <p:cNvSpPr/>
          <p:nvPr/>
        </p:nvSpPr>
        <p:spPr>
          <a:xfrm>
            <a:off x="7651917" y="4709502"/>
            <a:ext cx="1219069" cy="184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ITALIA</a:t>
            </a:r>
          </a:p>
        </p:txBody>
      </p:sp>
    </p:spTree>
    <p:extLst>
      <p:ext uri="{BB962C8B-B14F-4D97-AF65-F5344CB8AC3E}">
        <p14:creationId xmlns:p14="http://schemas.microsoft.com/office/powerpoint/2010/main" val="323654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91" y="358001"/>
            <a:ext cx="7221353" cy="429377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E3596FA-23F5-D85F-3A79-24BD3C953294}"/>
              </a:ext>
            </a:extLst>
          </p:cNvPr>
          <p:cNvSpPr/>
          <p:nvPr/>
        </p:nvSpPr>
        <p:spPr>
          <a:xfrm>
            <a:off x="7757920" y="4711888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0D3CCCC-33A0-7518-913E-A95C78AE31D4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BA2BE8E1-2747-D896-3392-D965AA9FCE95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77CC0B8C-731A-528C-1AAD-2385A5D57A61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7A7F50F-E769-3648-E537-3A0EF5ABF24F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6966C9-4BE7-E931-DE80-6E68FF9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92" y="2483568"/>
            <a:ext cx="4591561" cy="24122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70"/>
            <a:ext cx="2663280" cy="3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 viaggi sono crollati dai 71,9 milioni del 2019 a 37,5 milioni nel 2020, e i pernottamenti sono scesi da 411 a 231 milioni.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pandemia ha colpito duramente il turismo in Italia, con restrizioni che hanno azzerato la mobilità da marzo 2020. 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0DD5901-5492-5161-D5C9-64CDE1BD90AF}"/>
              </a:ext>
            </a:extLst>
          </p:cNvPr>
          <p:cNvSpPr/>
          <p:nvPr/>
        </p:nvSpPr>
        <p:spPr>
          <a:xfrm>
            <a:off x="7757921" y="4698721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ITALIA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90320693-3D1B-7800-59A1-68CAE50CED5A}"/>
              </a:ext>
            </a:extLst>
          </p:cNvPr>
          <p:cNvSpPr/>
          <p:nvPr/>
        </p:nvSpPr>
        <p:spPr>
          <a:xfrm>
            <a:off x="7757921" y="5186796"/>
            <a:ext cx="1015696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OVERNIGHTS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9DE1B68C-E228-CBF6-4CFA-3DCE07A69957}"/>
              </a:ext>
            </a:extLst>
          </p:cNvPr>
          <p:cNvSpPr/>
          <p:nvPr/>
        </p:nvSpPr>
        <p:spPr>
          <a:xfrm>
            <a:off x="7757924" y="5323304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4A6C04C3-0BF2-CFB9-7F7F-70FE6BD698EF}"/>
              </a:ext>
            </a:extLst>
          </p:cNvPr>
          <p:cNvSpPr/>
          <p:nvPr/>
        </p:nvSpPr>
        <p:spPr>
          <a:xfrm>
            <a:off x="7757923" y="5049801"/>
            <a:ext cx="1015695" cy="123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</a:rPr>
              <a:t>STAGIONALITA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F7EE7F7B-CC9B-F88C-F1BE-96E02F0F7ADB}"/>
              </a:ext>
            </a:extLst>
          </p:cNvPr>
          <p:cNvSpPr/>
          <p:nvPr/>
        </p:nvSpPr>
        <p:spPr>
          <a:xfrm>
            <a:off x="7666474" y="4848883"/>
            <a:ext cx="1198589" cy="19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ARRIVI</a:t>
            </a: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1959</TotalTime>
  <Words>623</Words>
  <Application>Microsoft Office PowerPoint</Application>
  <PresentationFormat>Presentazione su schermo (16:9)</PresentationFormat>
  <Paragraphs>103</Paragraphs>
  <Slides>19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Aptos</vt:lpstr>
      <vt:lpstr>Arial</vt:lpstr>
      <vt:lpstr>Fira Sans Extra Condensed Medium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Post-COVID-19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Qua ci pensa giulio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_vuathy 69</cp:lastModifiedBy>
  <cp:revision>33</cp:revision>
  <dcterms:modified xsi:type="dcterms:W3CDTF">2024-12-14T17:19:49Z</dcterms:modified>
  <dc:language>it-IT</dc:language>
</cp:coreProperties>
</file>